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sldIdLst>
    <p:sldId id="257" r:id="rId5"/>
    <p:sldId id="260" r:id="rId6"/>
    <p:sldId id="262" r:id="rId7"/>
    <p:sldId id="261" r:id="rId8"/>
    <p:sldId id="263" r:id="rId9"/>
    <p:sldId id="264" r:id="rId10"/>
    <p:sldId id="265" r:id="rId11"/>
    <p:sldId id="276" r:id="rId12"/>
    <p:sldId id="266" r:id="rId13"/>
    <p:sldId id="268" r:id="rId14"/>
    <p:sldId id="275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5055AB-6769-C843-B7F7-758B9644EEB2}">
          <p14:sldIdLst>
            <p14:sldId id="257"/>
          </p14:sldIdLst>
        </p14:section>
        <p14:section name="content" id="{58BD9F0C-6E0D-2B4D-A109-DDE4B4B465EC}">
          <p14:sldIdLst>
            <p14:sldId id="260"/>
            <p14:sldId id="262"/>
            <p14:sldId id="261"/>
            <p14:sldId id="263"/>
            <p14:sldId id="264"/>
            <p14:sldId id="265"/>
            <p14:sldId id="276"/>
            <p14:sldId id="266"/>
            <p14:sldId id="268"/>
            <p14:sldId id="275"/>
            <p14:sldId id="269"/>
            <p14:sldId id="279"/>
            <p14:sldId id="270"/>
            <p14:sldId id="271"/>
            <p14:sldId id="272"/>
            <p14:sldId id="273"/>
            <p14:sldId id="274"/>
            <p14:sldId id="277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673"/>
  </p:normalViewPr>
  <p:slideViewPr>
    <p:cSldViewPr snapToGrid="0" snapToObjects="1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EE572-F924-C146-B3E5-A3BBC244B43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E1AF1-8817-6E49-A264-52D22E405F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0" y="1"/>
            <a:ext cx="10967720" cy="130981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40" y="1544596"/>
            <a:ext cx="10967720" cy="383059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6175" y="1458096"/>
            <a:ext cx="2628900" cy="386766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492" y="1458097"/>
            <a:ext cx="8182232" cy="386766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5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-1076"/>
            <a:ext cx="10515600" cy="131089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833" y="1110006"/>
            <a:ext cx="9144000" cy="206568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  <a:latin typeface="Carnac-Bold" panose="02000803000000020004" pitchFamily="2" charset="0"/>
                <a:ea typeface="Carnac-Bold" panose="02000803000000020004" pitchFamily="2" charset="0"/>
                <a:cs typeface="Carnac-Bold" panose="02000803000000020004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833" y="3286897"/>
            <a:ext cx="9144000" cy="1087395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8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"/>
            <a:ext cx="10974071" cy="1309815"/>
          </a:xfrm>
        </p:spPr>
        <p:txBody>
          <a:bodyPr anchor="ctr">
            <a:normAutofit/>
          </a:bodyPr>
          <a:lstStyle>
            <a:lvl1pPr>
              <a:defRPr sz="33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3903253"/>
            <a:ext cx="1097407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7567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1"/>
            <a:ext cx="10962640" cy="130981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680" y="1396315"/>
            <a:ext cx="5318760" cy="389237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560" y="1396315"/>
            <a:ext cx="5318760" cy="389237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4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0" y="1"/>
            <a:ext cx="10974431" cy="13839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849" y="1383958"/>
            <a:ext cx="5327395" cy="8213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849" y="2205347"/>
            <a:ext cx="5327395" cy="314512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378" y="1383958"/>
            <a:ext cx="5399903" cy="8213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378" y="2205347"/>
            <a:ext cx="5399903" cy="314512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6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90" y="15871"/>
            <a:ext cx="10974860" cy="129394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94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4" y="1346887"/>
            <a:ext cx="3932237" cy="71051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36" y="1346887"/>
            <a:ext cx="6870357" cy="40159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24" y="2057400"/>
            <a:ext cx="3932237" cy="330543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115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4" y="1346887"/>
            <a:ext cx="3932237" cy="71051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63057" y="1346886"/>
            <a:ext cx="6926435" cy="40035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23" y="2057403"/>
            <a:ext cx="3932237" cy="32930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550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92" y="0"/>
            <a:ext cx="11061359" cy="1325563"/>
          </a:xfrm>
        </p:spPr>
        <p:txBody>
          <a:bodyPr/>
          <a:lstStyle>
            <a:lvl1pPr>
              <a:defRPr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492" y="2197737"/>
            <a:ext cx="11061357" cy="312801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277232"/>
            <a:ext cx="7033054" cy="580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Project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534399" y="6400801"/>
            <a:ext cx="2965623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657F4F-313A-3942-A218-909C3968136C}" type="slidenum">
              <a:rPr lang="en-US" sz="1400" smtClean="0"/>
              <a:t>‹nr.›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23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4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Carnac-Bold" panose="02000803000000020004" pitchFamily="2" charset="0"/>
          <a:ea typeface="Carnac-Bold" panose="02000803000000020004" pitchFamily="2" charset="0"/>
          <a:cs typeface="Carnac-Bold" panose="020008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Windenergie in Beuningen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Ruimtelijke procedure en milieueffectrapport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17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1458362" y="3463425"/>
            <a:ext cx="2920621" cy="1019883"/>
            <a:chOff x="228923" y="3947395"/>
            <a:chExt cx="2920621" cy="1019883"/>
          </a:xfrm>
        </p:grpSpPr>
        <p:sp>
          <p:nvSpPr>
            <p:cNvPr id="11" name="Linkeraccolade 10"/>
            <p:cNvSpPr/>
            <p:nvPr/>
          </p:nvSpPr>
          <p:spPr>
            <a:xfrm rot="16200000">
              <a:off x="1747965" y="3551266"/>
              <a:ext cx="210788" cy="1003046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228923" y="4382503"/>
              <a:ext cx="2920621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Carnac-Regular" panose="02000503000000020004" pitchFamily="2" charset="0"/>
                </a:rPr>
                <a:t>Windturbines: ca. 101-106 dB op vol vermogen</a:t>
              </a:r>
              <a:endParaRPr lang="nl-NL" sz="1600">
                <a:solidFill>
                  <a:srgbClr val="000000"/>
                </a:solidFill>
                <a:latin typeface="Carnac-Regular" panose="02000503000000020004" pitchFamily="2" charset="0"/>
              </a:endParaRPr>
            </a:p>
          </p:txBody>
        </p:sp>
      </p:grp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1"/>
            <a:ext cx="10974071" cy="1309815"/>
          </a:xfrm>
        </p:spPr>
        <p:txBody>
          <a:bodyPr anchor="ctr">
            <a:normAutofit/>
          </a:bodyPr>
          <a:lstStyle>
            <a:lvl1pPr>
              <a:defRPr sz="3300"/>
            </a:lvl1pPr>
          </a:lstStyle>
          <a:p>
            <a:r>
              <a:rPr lang="nl-NL"/>
              <a:t>Geluid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"/>
          <a:stretch/>
        </p:blipFill>
        <p:spPr>
          <a:xfrm>
            <a:off x="1519322" y="1417320"/>
            <a:ext cx="9288000" cy="2269622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894486" y="2545080"/>
            <a:ext cx="9973796" cy="3078497"/>
            <a:chOff x="894486" y="2545080"/>
            <a:chExt cx="9973796" cy="3078497"/>
          </a:xfrm>
        </p:grpSpPr>
        <p:sp>
          <p:nvSpPr>
            <p:cNvPr id="2" name="Stroomdiagram: Alternatief proces 1"/>
            <p:cNvSpPr/>
            <p:nvPr/>
          </p:nvSpPr>
          <p:spPr>
            <a:xfrm>
              <a:off x="6201422" y="3550921"/>
              <a:ext cx="4283698" cy="109391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cxnSp>
          <p:nvCxnSpPr>
            <p:cNvPr id="6" name="Rechte verbindingslijn met pijl 5"/>
            <p:cNvCxnSpPr/>
            <p:nvPr/>
          </p:nvCxnSpPr>
          <p:spPr>
            <a:xfrm>
              <a:off x="9372600" y="2545080"/>
              <a:ext cx="0" cy="91834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hthoek 3"/>
            <p:cNvSpPr/>
            <p:nvPr/>
          </p:nvSpPr>
          <p:spPr>
            <a:xfrm>
              <a:off x="894486" y="3476658"/>
              <a:ext cx="9973796" cy="2146919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nl-NL" sz="2000" b="1" dirty="0">
                  <a:solidFill>
                    <a:srgbClr val="585759"/>
                  </a:solidFill>
                </a:rPr>
                <a:t>De wet:						De wet in de praktijk:</a:t>
              </a:r>
            </a:p>
            <a:p>
              <a:pPr>
                <a:defRPr/>
              </a:pPr>
              <a:r>
                <a:rPr lang="nl-NL" sz="2000" dirty="0">
                  <a:solidFill>
                    <a:srgbClr val="585759"/>
                  </a:solidFill>
                </a:rPr>
                <a:t>47 dB </a:t>
              </a:r>
              <a:r>
                <a:rPr lang="nl-NL" sz="2000">
                  <a:solidFill>
                    <a:srgbClr val="585759"/>
                  </a:solidFill>
                </a:rPr>
                <a:t>Lden &amp; </a:t>
              </a:r>
              <a:r>
                <a:rPr lang="nl-NL" sz="2000" dirty="0">
                  <a:solidFill>
                    <a:srgbClr val="585759"/>
                  </a:solidFill>
                </a:rPr>
                <a:t>41 dB Lnight				Gemiddelde belasting op gevel: 41 dB</a:t>
              </a:r>
            </a:p>
            <a:p>
              <a:pPr>
                <a:defRPr/>
              </a:pPr>
              <a:r>
                <a:rPr lang="nl-NL" sz="1400" dirty="0">
                  <a:solidFill>
                    <a:srgbClr val="000000"/>
                  </a:solidFill>
                </a:rPr>
                <a:t>Day:</a:t>
              </a:r>
              <a:r>
                <a:rPr lang="nl-NL" sz="1400" dirty="0">
                  <a:solidFill>
                    <a:srgbClr val="585759"/>
                  </a:solidFill>
                </a:rPr>
                <a:t> </a:t>
              </a:r>
              <a:r>
                <a:rPr lang="nl-NL" sz="2000" dirty="0">
                  <a:solidFill>
                    <a:srgbClr val="585759"/>
                  </a:solidFill>
                </a:rPr>
                <a:t>						Maximale belasting op gevel: 45 dB</a:t>
              </a:r>
            </a:p>
            <a:p>
              <a:pPr>
                <a:defRPr/>
              </a:pPr>
              <a:r>
                <a:rPr lang="nl-NL" sz="1400" dirty="0">
                  <a:solidFill>
                    <a:srgbClr val="000000"/>
                  </a:solidFill>
                </a:rPr>
                <a:t>Evening: 	+5 dB</a:t>
              </a:r>
              <a:r>
                <a:rPr lang="nl-NL" sz="1400" dirty="0">
                  <a:solidFill>
                    <a:srgbClr val="585759"/>
                  </a:solidFill>
                </a:rPr>
                <a:t>						</a:t>
              </a:r>
            </a:p>
            <a:p>
              <a:pPr>
                <a:defRPr/>
              </a:pPr>
              <a:r>
                <a:rPr lang="nl-NL" sz="1400" dirty="0">
                  <a:solidFill>
                    <a:srgbClr val="000000"/>
                  </a:solidFill>
                </a:rPr>
                <a:t>Night: 	+10 dB</a:t>
              </a:r>
            </a:p>
            <a:p>
              <a:pPr>
                <a:defRPr/>
              </a:pPr>
              <a:r>
                <a:rPr lang="nl-NL" sz="1400" dirty="0">
                  <a:solidFill>
                    <a:srgbClr val="000000"/>
                  </a:solidFill>
                </a:rPr>
                <a:t>------------------------------------</a:t>
              </a:r>
            </a:p>
            <a:p>
              <a:pPr>
                <a:defRPr/>
              </a:pPr>
              <a:r>
                <a:rPr lang="nl-NL" sz="1400" dirty="0">
                  <a:solidFill>
                    <a:srgbClr val="000000"/>
                  </a:solidFill>
                </a:rPr>
                <a:t>	47 dB Lden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1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Geluid – belangrijke stellingen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8" y="1982175"/>
            <a:ext cx="11077577" cy="415017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Voldoen aan de norm betekent niet dat er geen hinder optreedt.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Stellen van strengere normen kan alleen op basis van degelijke onderbouwing waarom op een locatie sprake is van ‘bijzondere lokale omstandigheden’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Grotere windturbines zijn niet luider dan kleine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Cumulatie met andere geluidsbronnen (m.n. wegverkeer) wordt onderzocht.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Laagfrequent geluid: bijdrage is dermate gering dat geen grote effecten optreden.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1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Geluid - voorbeeldberekening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2141565"/>
            <a:ext cx="3087674" cy="44605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Normgrens ligt op ca. 400 meter.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Ook op grotere afstand kunnen windturbines hoorbaar zijn.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In het MER: berekenen hoeveel woningen binnen </a:t>
            </a:r>
            <a:r>
              <a:rPr lang="en-US" u="sng">
                <a:solidFill>
                  <a:schemeClr val="tx1"/>
                </a:solidFill>
              </a:rPr>
              <a:t>beide</a:t>
            </a:r>
            <a:r>
              <a:rPr lang="en-US">
                <a:solidFill>
                  <a:schemeClr val="tx1"/>
                </a:solidFill>
              </a:rPr>
              <a:t> contouren vallen.</a:t>
            </a:r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26422"/>
          <a:stretch/>
        </p:blipFill>
        <p:spPr>
          <a:xfrm>
            <a:off x="4114696" y="1427262"/>
            <a:ext cx="8077304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6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Geluid van kleine vs grote windturbines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48" y="1315682"/>
            <a:ext cx="9180352" cy="5542318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10537" y="1378166"/>
            <a:ext cx="4304078" cy="3428725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Geluid en afmetingen van windturbines: 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Verschil tussen fabrikanten is groter dan verschil tussen kleine en grote windturbines.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Voor kleine windturbines geldt: meer nodig voor gelijke energieproductie.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Voorbeeld hiernaast: 4 ‘kleine’ maken ongeveer evenveel geluid als 3 grote.</a:t>
            </a:r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Slagschaduw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5640" y="1486235"/>
            <a:ext cx="6055360" cy="469645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/>
              <a:t>Als schaduw van bewegende wieken op ramen valt wordt het binnen even donker -&gt; Hinderlijk!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Daarom zeer strenge norm: per woning niet meer dan 5:40 uur slagschaduw </a:t>
            </a:r>
            <a:r>
              <a:rPr lang="en-US" sz="1800" u="sng"/>
              <a:t>per jaar</a:t>
            </a:r>
            <a:r>
              <a:rPr lang="en-US" sz="1800"/>
              <a:t>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Als er teveel slagschaduw dreigt </a:t>
            </a:r>
            <a:r>
              <a:rPr lang="en-US" sz="1800" u="sng"/>
              <a:t>moet</a:t>
            </a:r>
            <a:r>
              <a:rPr lang="en-US" sz="1800"/>
              <a:t> de windturbine worden stilgezet.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Doorgaans in NL: verplichte stilstand leidt tot 0,5% minder draaiuren. 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Aanvullende eis (‘geen slagschaduwhinder op burgerwoningen’) kan leiden tot meer verlies: moet worden berekend.</a:t>
            </a:r>
          </a:p>
        </p:txBody>
      </p:sp>
      <p:pic>
        <p:nvPicPr>
          <p:cNvPr id="1026" name="Picture 2" descr="Afbeeldingsresultaat voor slagschad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333" y="0"/>
            <a:ext cx="510866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0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Slagschaduw - voorbeeldberekening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5640" y="1684425"/>
            <a:ext cx="3430976" cy="460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Gekke vorm van schaduw:</a:t>
            </a:r>
          </a:p>
          <a:p>
            <a:pPr marL="0" indent="0">
              <a:buNone/>
            </a:pPr>
            <a:r>
              <a:rPr lang="en-US"/>
              <a:t>Komt door stand van de zon.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Winter: laag in het ZO en ZW -&gt; schaduw in het NW en NO.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Zomer: laag in het NO en NW -&gt; schaduw in het ZW en ZO.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26422"/>
          <a:stretch/>
        </p:blipFill>
        <p:spPr>
          <a:xfrm>
            <a:off x="4106616" y="1426500"/>
            <a:ext cx="8085384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4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Ecologie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5640" y="1684425"/>
            <a:ext cx="10601960" cy="456537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In het MER onderzocht: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Effect op beschermde gebieden (Natura 2000/Natuurnetwerk Nederland)</a:t>
            </a:r>
          </a:p>
          <a:p>
            <a:pPr marL="0" indent="0">
              <a:buNone/>
            </a:pPr>
            <a:r>
              <a:rPr lang="en-US"/>
              <a:t>Aandachtspunt: onduidelijkheid omtrent stikstofdepositie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Effecten op beschermde soorten</a:t>
            </a:r>
          </a:p>
          <a:p>
            <a:pPr marL="0" indent="0">
              <a:buNone/>
            </a:pPr>
            <a:r>
              <a:rPr lang="en-US"/>
              <a:t>Onderzoek naar </a:t>
            </a:r>
          </a:p>
          <a:p>
            <a:r>
              <a:rPr lang="en-US"/>
              <a:t>aantal vleermuisslachtoffers per jaar</a:t>
            </a:r>
          </a:p>
          <a:p>
            <a:r>
              <a:rPr lang="en-US"/>
              <a:t>aantal vogelslachtoffers per jaar	</a:t>
            </a:r>
          </a:p>
          <a:p>
            <a:r>
              <a:rPr lang="en-US"/>
              <a:t>effecten op weidevogels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Rechthoek 2"/>
          <p:cNvSpPr/>
          <p:nvPr/>
        </p:nvSpPr>
        <p:spPr>
          <a:xfrm>
            <a:off x="7348756" y="4102217"/>
            <a:ext cx="4076490" cy="8808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ysClr val="windowText" lastClr="000000"/>
                </a:solidFill>
                <a:latin typeface="Carnac-Regular" panose="02000503000000020004" pitchFamily="2" charset="0"/>
              </a:rPr>
              <a:t>Veldbezoek moet worden uitgevoerd in het najaar en in het voorjaar.</a:t>
            </a:r>
            <a:endParaRPr lang="nl-NL">
              <a:solidFill>
                <a:sysClr val="windowText" lastClr="000000"/>
              </a:solidFill>
              <a:latin typeface="Carnac-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4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Landschap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5640" y="1684425"/>
            <a:ext cx="10601960" cy="402847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Deelonderwerpen zijn: </a:t>
            </a:r>
          </a:p>
          <a:p>
            <a:r>
              <a:rPr lang="en-US"/>
              <a:t>Aansluiten op bestaande structuren en patronen in het landschap</a:t>
            </a:r>
          </a:p>
          <a:p>
            <a:r>
              <a:rPr lang="en-US"/>
              <a:t>Herkenbaarheid van de opstelling.</a:t>
            </a:r>
          </a:p>
          <a:p>
            <a:r>
              <a:rPr lang="en-US"/>
              <a:t>Invloed op beleving horizon</a:t>
            </a:r>
          </a:p>
          <a:p>
            <a:r>
              <a:rPr lang="en-US"/>
              <a:t>Visuele rust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Om de effecten te beoordelen: visualisaties!</a:t>
            </a:r>
          </a:p>
        </p:txBody>
      </p:sp>
    </p:spTree>
    <p:extLst>
      <p:ext uri="{BB962C8B-B14F-4D97-AF65-F5344CB8AC3E}">
        <p14:creationId xmlns:p14="http://schemas.microsoft.com/office/powerpoint/2010/main" val="74039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Energieproductie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5640" y="1684425"/>
            <a:ext cx="10601960" cy="444792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Enige ‘positieve’ milieueffect; moet opwegen tegen alle negatieve effecten!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Schatting van energieproductie is mogelijk op basis van</a:t>
            </a:r>
          </a:p>
          <a:p>
            <a:r>
              <a:rPr lang="en-US"/>
              <a:t>Opgave fabrikanten (‘power curve’)</a:t>
            </a:r>
          </a:p>
          <a:p>
            <a:r>
              <a:rPr lang="en-US"/>
              <a:t>Windsnelheid op de locatie (KNMI)</a:t>
            </a:r>
          </a:p>
          <a:p>
            <a:pPr lvl="1"/>
            <a:r>
              <a:rPr lang="en-US"/>
              <a:t>7,0 m/s op 100 meter</a:t>
            </a:r>
          </a:p>
          <a:p>
            <a:pPr lvl="1"/>
            <a:r>
              <a:rPr lang="en-US"/>
              <a:t>7,3 m/s op 125 meter</a:t>
            </a:r>
          </a:p>
          <a:p>
            <a:pPr lvl="1"/>
            <a:r>
              <a:rPr lang="en-US"/>
              <a:t>7,7 m/s op 150 meter</a:t>
            </a:r>
          </a:p>
          <a:p>
            <a:pPr lvl="1"/>
            <a:r>
              <a:rPr lang="en-US"/>
              <a:t>7,9 m/s op 165 meter</a:t>
            </a:r>
          </a:p>
        </p:txBody>
      </p:sp>
    </p:spTree>
    <p:extLst>
      <p:ext uri="{BB962C8B-B14F-4D97-AF65-F5344CB8AC3E}">
        <p14:creationId xmlns:p14="http://schemas.microsoft.com/office/powerpoint/2010/main" val="940128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Notitie Reikwijdte &amp; Detailniveau (NRD)</a:t>
            </a:r>
            <a:endParaRPr lang="nl-NL"/>
          </a:p>
        </p:txBody>
      </p:sp>
      <p:sp>
        <p:nvSpPr>
          <p:cNvPr id="74" name="Tijdelijke aanduiding voor inhoud 2"/>
          <p:cNvSpPr txBox="1">
            <a:spLocks/>
          </p:cNvSpPr>
          <p:nvPr/>
        </p:nvSpPr>
        <p:spPr>
          <a:xfrm>
            <a:off x="675640" y="1684425"/>
            <a:ext cx="10601960" cy="44479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NRD beschrijft hoe het MER er uit gaat zien: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Relevante beleidskaders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Relevante milieuthema’s en sectorale wetgeving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(eventueel) te onderzoeken MER-alternatieven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Wordt ter inzage gelegd.</a:t>
            </a:r>
          </a:p>
          <a:p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80" name="Groep 79"/>
          <p:cNvGrpSpPr/>
          <p:nvPr/>
        </p:nvGrpSpPr>
        <p:grpSpPr>
          <a:xfrm>
            <a:off x="419100" y="4747552"/>
            <a:ext cx="7738745" cy="1384800"/>
            <a:chOff x="1524000" y="4000500"/>
            <a:chExt cx="7738745" cy="1384800"/>
          </a:xfrm>
        </p:grpSpPr>
        <p:sp>
          <p:nvSpPr>
            <p:cNvPr id="75" name="Afgeronde rechthoek 74"/>
            <p:cNvSpPr/>
            <p:nvPr/>
          </p:nvSpPr>
          <p:spPr>
            <a:xfrm>
              <a:off x="1524000" y="4000500"/>
              <a:ext cx="36576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NRD</a:t>
              </a:r>
              <a:endParaRPr lang="nl-NL"/>
            </a:p>
          </p:txBody>
        </p:sp>
        <p:sp>
          <p:nvSpPr>
            <p:cNvPr id="76" name="Afgeronde rechthoek 75"/>
            <p:cNvSpPr/>
            <p:nvPr/>
          </p:nvSpPr>
          <p:spPr>
            <a:xfrm>
              <a:off x="1524000" y="4512900"/>
              <a:ext cx="36576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Nota van beantwoording zienswijzen</a:t>
              </a:r>
              <a:endParaRPr lang="nl-NL"/>
            </a:p>
          </p:txBody>
        </p:sp>
        <p:sp>
          <p:nvSpPr>
            <p:cNvPr id="77" name="Afgeronde rechthoek 76"/>
            <p:cNvSpPr/>
            <p:nvPr/>
          </p:nvSpPr>
          <p:spPr>
            <a:xfrm>
              <a:off x="1524000" y="5025300"/>
              <a:ext cx="36576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(eventueel) advies commissie m.e.r.</a:t>
              </a:r>
              <a:endParaRPr lang="nl-NL"/>
            </a:p>
          </p:txBody>
        </p:sp>
        <p:sp>
          <p:nvSpPr>
            <p:cNvPr id="78" name="Rechteraccolade 77"/>
            <p:cNvSpPr/>
            <p:nvPr/>
          </p:nvSpPr>
          <p:spPr>
            <a:xfrm>
              <a:off x="5286375" y="4000500"/>
              <a:ext cx="180975" cy="1384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Afgeronde rechthoek 78"/>
            <p:cNvSpPr/>
            <p:nvPr/>
          </p:nvSpPr>
          <p:spPr>
            <a:xfrm>
              <a:off x="5605145" y="4383225"/>
              <a:ext cx="3657600" cy="6420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College stelt definitieve reikwijdte en detailniveau van het MER vast</a:t>
              </a:r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3033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Inleiding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744910"/>
            <a:ext cx="10974071" cy="365853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Steven Velthuijsen / Bosch &amp; van Rijn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Opdracht voor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Quickscan ruimtelijke belemmeringen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Milieueffectrapportage-procedure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Bestemmingsplanprocedure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Vandaag: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Toelichting m.e.r.-procedure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37027" y="4186106"/>
            <a:ext cx="515923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de m.e.r. – procedure van de milieueffectrapportage</a:t>
            </a:r>
          </a:p>
          <a:p>
            <a:endParaRPr lang="en-US"/>
          </a:p>
          <a:p>
            <a:r>
              <a:rPr lang="en-US"/>
              <a:t>het MER – milieueffectrapport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73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Procedurestappen</a:t>
            </a:r>
            <a:endParaRPr lang="nl-NL"/>
          </a:p>
        </p:txBody>
      </p:sp>
      <p:sp>
        <p:nvSpPr>
          <p:cNvPr id="74" name="Tijdelijke aanduiding voor inhoud 2"/>
          <p:cNvSpPr txBox="1">
            <a:spLocks/>
          </p:cNvSpPr>
          <p:nvPr/>
        </p:nvSpPr>
        <p:spPr>
          <a:xfrm>
            <a:off x="675640" y="1684425"/>
            <a:ext cx="10927080" cy="44479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Opstellen NRD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NRD ter inzage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Opstellen MER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Opstellen voorontwerp bestemmingsplan (voBP)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voBP ter inzage (eventueel met een voorlopig MER)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Opstellen ontwerpbestemmingsplan (oBP) en ontwerp omgevingsvergunning (oOV)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oBP en oOV ter inzage, samen met definitief MER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Vaststellen BP en verlenen OV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Beroepsfase</a:t>
            </a:r>
          </a:p>
        </p:txBody>
      </p:sp>
    </p:spTree>
    <p:extLst>
      <p:ext uri="{BB962C8B-B14F-4D97-AF65-F5344CB8AC3E}">
        <p14:creationId xmlns:p14="http://schemas.microsoft.com/office/powerpoint/2010/main" val="143814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Uitstel windturbinekeuze</a:t>
            </a:r>
            <a:endParaRPr lang="nl-NL"/>
          </a:p>
        </p:txBody>
      </p:sp>
      <p:sp>
        <p:nvSpPr>
          <p:cNvPr id="74" name="Tijdelijke aanduiding voor inhoud 2"/>
          <p:cNvSpPr txBox="1">
            <a:spLocks/>
          </p:cNvSpPr>
          <p:nvPr/>
        </p:nvSpPr>
        <p:spPr>
          <a:xfrm>
            <a:off x="628649" y="1684425"/>
            <a:ext cx="10927080" cy="44479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Te bouwen type nog niet bekend ten tijde van vergunningaanvraag.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In plaats daarvan: bandbreedte qua afmetingen en geluidsproductie.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Tijd tussen vergunningverlening en start bouw ca. 2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Bepaalde detailonderzoeken en –berekeningen worden aangeleverd nadat definitieve windturbine gekozen 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Bouw mag niet beginnen voordat het dossier compleet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1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08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7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Deze presentatie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744909"/>
            <a:ext cx="10974071" cy="4328720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en-US" sz="2000">
                <a:solidFill>
                  <a:schemeClr val="tx1"/>
                </a:solidFill>
              </a:rPr>
              <a:t>Windenergie en de doelstelling</a:t>
            </a:r>
          </a:p>
          <a:p>
            <a:pPr marL="342900" indent="-342900">
              <a:buAutoNum type="arabicParenR"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sz="2000">
                <a:solidFill>
                  <a:schemeClr val="tx1"/>
                </a:solidFill>
              </a:rPr>
              <a:t>Procedure in vogevlucht</a:t>
            </a:r>
          </a:p>
          <a:p>
            <a:pPr marL="342900" indent="-342900">
              <a:buAutoNum type="arabicParenR"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sz="2000">
                <a:solidFill>
                  <a:schemeClr val="tx1"/>
                </a:solidFill>
              </a:rPr>
              <a:t>Wat is een MER?</a:t>
            </a:r>
          </a:p>
          <a:p>
            <a:pPr marL="342900" indent="-342900">
              <a:buAutoNum type="arabicParenR"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sz="2000">
                <a:solidFill>
                  <a:schemeClr val="tx1"/>
                </a:solidFill>
              </a:rPr>
              <a:t>Milieueffecten</a:t>
            </a:r>
          </a:p>
          <a:p>
            <a:pPr marL="342900" indent="-342900">
              <a:buAutoNum type="arabicParenR"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sz="2000">
                <a:solidFill>
                  <a:schemeClr val="tx1"/>
                </a:solidFill>
              </a:rPr>
              <a:t>Notitie reikwijdte &amp; detailniveau (NRD)</a:t>
            </a:r>
          </a:p>
          <a:p>
            <a:pPr marL="342900" indent="-342900">
              <a:buAutoNum type="arabicParenR"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sz="2000">
                <a:solidFill>
                  <a:schemeClr val="tx1"/>
                </a:solidFill>
              </a:rPr>
              <a:t>Procedurestappen</a:t>
            </a:r>
          </a:p>
          <a:p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5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Windenergie en de doelstelling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744910"/>
            <a:ext cx="10191751" cy="36585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Gemeentelijke doelstelling: 731 TJ duurzame opwek per jaar.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Afgesproken: 2/3 met wind: 490 TJ/jr.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Afmetingen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Grotere windturbines zijn nog niet commercieel verkrijgbaar, maar wel in de ontwerpfase.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Kleinere windturbines zijn niet/nauwelijks meer rendabel.</a:t>
            </a: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628649" y="4828787"/>
            <a:ext cx="10974071" cy="874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5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Procedure in vogelvlucht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744910"/>
            <a:ext cx="10974071" cy="36585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Windturbines passen niet in het het bestaande bestemmingsplan.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Nieuw bestemmingsplan waarin windturbines mogelijk worden gemaakt.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Ter onderbouwing daarvan: Milieueffectrapport (MER).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Ter versnelling van het proces: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procedure omgevingsvergunning parallel aan procedure bestemmingsplan (‘coördinatieregeling). (Verplichting vanuit de provincie)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Gecombineerd plan- en projectMER.</a:t>
            </a:r>
            <a:endParaRPr lang="en-US" sz="1700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Procedure in vogelvlucht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8" y="4397928"/>
            <a:ext cx="10974071" cy="365853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Milieuonderzoeken: 		2019/2020</a:t>
            </a:r>
          </a:p>
          <a:p>
            <a:r>
              <a:rPr lang="en-US">
                <a:solidFill>
                  <a:schemeClr val="tx1"/>
                </a:solidFill>
              </a:rPr>
              <a:t>Bestemmingsplan: 		2020/2021</a:t>
            </a:r>
          </a:p>
          <a:p>
            <a:r>
              <a:rPr lang="en-US">
                <a:solidFill>
                  <a:schemeClr val="tx1"/>
                </a:solidFill>
              </a:rPr>
              <a:t>Vergunningprocedure: 	2020/2021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260059" y="1394669"/>
            <a:ext cx="11475375" cy="2743200"/>
            <a:chOff x="260059" y="1394669"/>
            <a:chExt cx="11475375" cy="2743200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934" y="1394669"/>
              <a:ext cx="11239500" cy="2743200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260059" y="1394669"/>
              <a:ext cx="1182847" cy="274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5074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Wat is een MER?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962151"/>
            <a:ext cx="10974071" cy="42386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chemeClr val="tx1"/>
                </a:solidFill>
              </a:rPr>
              <a:t>Milieueffectrapport geeft inzicht in milieueffecten door: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verschillende ‘MER-alternatieven’ te definiëren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(bv. verschillende opstellingen, verschillende afmetingen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de milieueffecten van deze alternatieven te onderzoeken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de milieueffecten van deze alternatieven met elkaar te vergelijken.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Vervolgens kan een ‘voorkeursalternatief’ worden gekozen.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Twee vormen: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planMER dient ter onderbouwing van een bestemmingsplan.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projectMER dient ter onderbouwing van een vergunningaanvraag.</a:t>
            </a:r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644156" y="5319931"/>
            <a:ext cx="3366869" cy="8808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ysClr val="windowText" lastClr="000000"/>
                </a:solidFill>
                <a:latin typeface="Carnac-Regular" panose="02000503000000020004" pitchFamily="2" charset="0"/>
              </a:rPr>
              <a:t>Gecombineerd mag: combiMER</a:t>
            </a:r>
            <a:endParaRPr lang="nl-NL">
              <a:solidFill>
                <a:sysClr val="windowText" lastClr="000000"/>
              </a:solidFill>
              <a:latin typeface="Carnac-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8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Milieueffecten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923176"/>
            <a:ext cx="5184922" cy="365853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Milieueffecten van windparken: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Vooral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Geluid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Slagschaduw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Ecologie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Landschap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Energieproductie</a:t>
            </a:r>
          </a:p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5965972" y="1923176"/>
            <a:ext cx="5184922" cy="365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En 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Externe veiligheid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Bodem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Archeologie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413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&amp;vR">
      <a:dk1>
        <a:srgbClr val="000000"/>
      </a:dk1>
      <a:lt1>
        <a:srgbClr val="FFFFFF"/>
      </a:lt1>
      <a:dk2>
        <a:srgbClr val="E2251D"/>
      </a:dk2>
      <a:lt2>
        <a:srgbClr val="808080"/>
      </a:lt2>
      <a:accent1>
        <a:srgbClr val="D52B1E"/>
      </a:accent1>
      <a:accent2>
        <a:srgbClr val="FED100"/>
      </a:accent2>
      <a:accent3>
        <a:srgbClr val="9E1C64"/>
      </a:accent3>
      <a:accent4>
        <a:srgbClr val="009FAC"/>
      </a:accent4>
      <a:accent5>
        <a:srgbClr val="E5530E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- Powerpoint breedbeeld 169" id="{6E5CFAB6-CDBC-4109-862A-B63FDFAE231F}" vid="{613A48E1-20CA-4428-97C0-3DFCC1FC51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ACE59FA4B6C4D8D5795234112D6BC" ma:contentTypeVersion="10" ma:contentTypeDescription="Create a new document." ma:contentTypeScope="" ma:versionID="46156084010b4f2ec70f71ffa3e678d5">
  <xsd:schema xmlns:xsd="http://www.w3.org/2001/XMLSchema" xmlns:xs="http://www.w3.org/2001/XMLSchema" xmlns:p="http://schemas.microsoft.com/office/2006/metadata/properties" xmlns:ns2="f91e6223-d6f6-4592-b955-e2fabf1b201d" xmlns:ns3="de0172d0-7cdd-4d41-8580-cc00a66a5b7d" targetNamespace="http://schemas.microsoft.com/office/2006/metadata/properties" ma:root="true" ma:fieldsID="7e64dd76986e812c8d52585ea866aa2c" ns2:_="" ns3:_="">
    <xsd:import namespace="f91e6223-d6f6-4592-b955-e2fabf1b201d"/>
    <xsd:import namespace="de0172d0-7cdd-4d41-8580-cc00a66a5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e6223-d6f6-4592-b955-e2fabf1b2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172d0-7cdd-4d41-8580-cc00a66a5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7F5D94-D2D6-44A8-B753-727B1F43ED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9796C-256F-4AB5-AA1F-662E24455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e6223-d6f6-4592-b955-e2fabf1b201d"/>
    <ds:schemaRef ds:uri="de0172d0-7cdd-4d41-8580-cc00a66a5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E11FF-F98C-4846-A4B0-92FDDF9641DF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de0172d0-7cdd-4d41-8580-cc00a66a5b7d"/>
    <ds:schemaRef ds:uri="f91e6223-d6f6-4592-b955-e2fabf1b20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- Powerpoint breedbeeld 169</Template>
  <TotalTime>290</TotalTime>
  <Words>835</Words>
  <Application>Microsoft Office PowerPoint</Application>
  <PresentationFormat>Breedbeeld</PresentationFormat>
  <Paragraphs>190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Candara</vt:lpstr>
      <vt:lpstr>Carnac-Bold</vt:lpstr>
      <vt:lpstr>Carnac-Regular</vt:lpstr>
      <vt:lpstr>Kantoorthema</vt:lpstr>
      <vt:lpstr>Windenergie in Beuningen</vt:lpstr>
      <vt:lpstr>Inleiding</vt:lpstr>
      <vt:lpstr>PowerPoint-presentatie</vt:lpstr>
      <vt:lpstr>Deze presentatie</vt:lpstr>
      <vt:lpstr>1. Windenergie en de doelstelling</vt:lpstr>
      <vt:lpstr>2. Procedure in vogelvlucht</vt:lpstr>
      <vt:lpstr>2. Procedure in vogelvlucht</vt:lpstr>
      <vt:lpstr>3. Wat is een MER?</vt:lpstr>
      <vt:lpstr>4. Milieueffecten</vt:lpstr>
      <vt:lpstr>Geluid</vt:lpstr>
      <vt:lpstr>Geluid – belangrijke stellingen</vt:lpstr>
      <vt:lpstr>Geluid - voorbeeldberekening</vt:lpstr>
      <vt:lpstr>Geluid van kleine vs grote windturbines</vt:lpstr>
      <vt:lpstr>Slagschaduw</vt:lpstr>
      <vt:lpstr>Slagschaduw - voorbeeldberekening</vt:lpstr>
      <vt:lpstr>Ecologie</vt:lpstr>
      <vt:lpstr>Landschap</vt:lpstr>
      <vt:lpstr>Energieproductie</vt:lpstr>
      <vt:lpstr>5. Notitie Reikwijdte &amp; Detailniveau (NRD)</vt:lpstr>
      <vt:lpstr>6. Procedurestappen</vt:lpstr>
      <vt:lpstr>Uitstel windturbinekeuze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Windenergie in Beuningen</dc:title>
  <dc:creator>Steven Velthuijsen</dc:creator>
  <cp:lastModifiedBy>Steven Velthuijsen</cp:lastModifiedBy>
  <cp:revision>32</cp:revision>
  <dcterms:created xsi:type="dcterms:W3CDTF">2019-07-08T12:24:09Z</dcterms:created>
  <dcterms:modified xsi:type="dcterms:W3CDTF">2019-07-12T08:08:19Z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0x01010045DACE59FA4B6C4D8D5795234112D6BC</vt:lpwstr>
  </property>
  <property fmtid="{D5CDD505-2E9C-101B-9397-08002B2CF9AE}" pid="3" name="Order">
    <vt:r8>8200</vt:r8>
  </property>
</Properties>
</file>